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0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Proxima Nova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37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2ff9f30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2ff9f30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30bac3a19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30bac3a19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defined the system in SysML and built a system model. We’ve produced a model of this conceptual system in order to support FMEA.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f534033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f534033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Software, method, framework</a:t>
            </a:r>
            <a:br>
              <a:rPr lang="en"/>
            </a:br>
            <a:r>
              <a:rPr lang="en"/>
              <a:t>Explain about how we used GitHub and merging of projects to explain our workflow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30bac3a1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30bac3a1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Software, method, framework</a:t>
            </a:r>
            <a:br>
              <a:rPr lang="en"/>
            </a:br>
            <a:r>
              <a:rPr lang="en"/>
              <a:t>Explain about how we used GitHub and merging of projects to explain our workflow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30bac3a19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30bac3a19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30bac3a19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30bac3a19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architecture should be the system context diagram and the subsystem diagrams.</a:t>
            </a:r>
            <a:br>
              <a:rPr lang="en"/>
            </a:br>
            <a:r>
              <a:rPr lang="en"/>
              <a:t>Clip parts of the MagicGrid index to show the flow from one part to another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30bac3a19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30bac3a19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architecture should be the system context diagram and the subsystem diagrams.</a:t>
            </a:r>
            <a:br>
              <a:rPr lang="en"/>
            </a:br>
            <a:r>
              <a:rPr lang="en"/>
              <a:t>Clip parts of the MagicGrid index to show the flow from one part to another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30bac3a19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30bac3a19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architecture should be the system context diagram and the subsystem diagrams.</a:t>
            </a:r>
            <a:br>
              <a:rPr lang="en"/>
            </a:br>
            <a:r>
              <a:rPr lang="en"/>
              <a:t>Clip parts of the MagicGrid index to show the flow from one part to another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30bac3a1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30bac3a19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30bac3a19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30bac3a19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30bac3a1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30bac3a19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2ff9f306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2ff9f306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eff037aa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eff037aa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30bac3a19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30bac3a19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fbabcbcf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fbabcbcf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fbabcbc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fbabcbc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30bac3a19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30bac3a19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fbabcbc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fbabcbc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30bac3a19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30bac3a19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fbabcb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fbabcb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effectiveness are how we actually measure success of the system.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fbabcbc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fbabcbc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effectiveness are how we actually measure success of the system.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fbabcbc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fbabcbc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effectiveness are how we actually measure success of the system.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eff037aa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eff037aa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bottom the problem that we’re really trying to solve is how to organize extremely large systems engineering projects such as Gateway. Model-based systems engineering provides one possible solution which we are exploring in our project.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fbabcbcf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fbabcbcf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effectiveness are how we actually measure success of the system.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fbabcbcf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fbabcbcf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effectiveness are how we actually measure success of the system.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30bac3a19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30bac3a19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30bac3a19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30bac3a19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fbabcbcf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bfbabcbcf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analysis captures/generates the functional requirements of the system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fbabcbcf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fbabcbcf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fbabcbc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fbabcbc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30bac3a19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30bac3a19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fbabcbcf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bfbabcbcf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fbabcbcf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bfbabcbcf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f534033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f534033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Really the end goal of our project is to explore, develop, and document a way in which we can improve the safety and reliability of the Gateway system. They want to do this using model-based systems engineering. The system that we are modeling is a conceptual design of a system. We are studying the method, NASA is actually doing it.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fbabcbcf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fbabcbcf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fbabcbcf6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fbabcbcf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30bac3a19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f30bac3a19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fbabcbcf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fbabcbcf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30bac3a19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f30bac3a19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detail about black box/white box and explain our various diagrams.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fbabcbcf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fbabcbcf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f30bac3a19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f30bac3a19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fb92159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bfb921592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bfbabcbcf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bfbabcbcf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fc61c7ed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fc61c7ed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2ff9f30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2ff9f30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30bac3a19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f30bac3a19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fbabcbcf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bfbabcbcf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f30bac3a1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f30bac3a19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fb92159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bfb92159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f30bac3a19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f30bac3a19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fbabcbcf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fbabcbcf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2ff9f306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2ff9f306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defined the system in SysML and built a system model. We’ve produced a model of this conceptual system in order to support FMEA.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30bac3a19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30bac3a19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30bac3a1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30bac3a1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INCOSE (International Council on Systems Engineering) standards, Object Management Group SysML, Dassault Systemes Magic System of Systems Architect, MagicGrid Framework</a:t>
            </a:r>
            <a:br>
              <a:rPr lang="en"/>
            </a:br>
            <a:r>
              <a:rPr lang="en"/>
              <a:t>The fact that it is a local model is a constraint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MBSE Avionics System Capstone</a:t>
            </a:r>
            <a:endParaRPr sz="4422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22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Demo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434125"/>
            <a:ext cx="46713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B.S. Electrical Engineering, Aerospace Systems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876725"/>
            <a:ext cx="2562550" cy="7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5149800" y="2387300"/>
            <a:ext cx="36825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Luke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accent2"/>
                </a:solidFill>
              </a:rPr>
              <a:t>B.S. Software Engineering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5149800" y="3175400"/>
            <a:ext cx="36825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Walter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accent2"/>
                </a:solidFill>
              </a:rPr>
              <a:t>B.S. Computer Science, Cybersecurity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902900" y="3932750"/>
            <a:ext cx="53382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Kathryn Wesson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accent2"/>
                </a:solidFill>
              </a:rPr>
              <a:t>Customer - Embry-Riddle Prescott COE, Dassault Systemes</a:t>
            </a:r>
            <a:endParaRPr sz="1600" i="1">
              <a:solidFill>
                <a:schemeClr val="accent2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806100" y="3175400"/>
            <a:ext cx="3682500" cy="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Clay 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accent2"/>
                </a:solidFill>
              </a:rPr>
              <a:t>B.S. Software Engineering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600" y="4542625"/>
            <a:ext cx="3204797" cy="4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311700" y="233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 - MagicGrid™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21150" y="4207800"/>
            <a:ext cx="91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Software: Magic Systems of Systems Architect 2022x, Dassault Systemes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l="911" t="4586" r="15448" b="4595"/>
          <a:stretch/>
        </p:blipFill>
        <p:spPr>
          <a:xfrm>
            <a:off x="21150" y="1734900"/>
            <a:ext cx="9101702" cy="1955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Development Infrastructure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00" y="1249525"/>
            <a:ext cx="1071176" cy="1071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3"/>
          <p:cNvCxnSpPr/>
          <p:nvPr/>
        </p:nvCxnSpPr>
        <p:spPr>
          <a:xfrm rot="10800000" flipH="1">
            <a:off x="2786488" y="2189301"/>
            <a:ext cx="1482900" cy="133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3"/>
          <p:cNvCxnSpPr>
            <a:stCxn id="181" idx="0"/>
          </p:cNvCxnSpPr>
          <p:nvPr/>
        </p:nvCxnSpPr>
        <p:spPr>
          <a:xfrm rot="10800000">
            <a:off x="4982377" y="2189449"/>
            <a:ext cx="1416900" cy="135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3"/>
          <p:cNvSpPr txBox="1"/>
          <p:nvPr/>
        </p:nvSpPr>
        <p:spPr>
          <a:xfrm>
            <a:off x="1918713" y="2749025"/>
            <a:ext cx="192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Use Case Model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5906125" y="2749025"/>
            <a:ext cx="192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Context Model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184" name="Google Shape;184;p23"/>
          <p:cNvGrpSpPr/>
          <p:nvPr/>
        </p:nvGrpSpPr>
        <p:grpSpPr>
          <a:xfrm>
            <a:off x="2258392" y="3545749"/>
            <a:ext cx="1248722" cy="1071170"/>
            <a:chOff x="2258392" y="3545749"/>
            <a:chExt cx="1248722" cy="1071170"/>
          </a:xfrm>
        </p:grpSpPr>
        <p:pic>
          <p:nvPicPr>
            <p:cNvPr id="185" name="Google Shape;18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58392" y="3545749"/>
              <a:ext cx="986319" cy="93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7275" y="3748250"/>
              <a:ext cx="531250" cy="31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12123" y="3905154"/>
              <a:ext cx="694992" cy="711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23"/>
          <p:cNvGrpSpPr/>
          <p:nvPr/>
        </p:nvGrpSpPr>
        <p:grpSpPr>
          <a:xfrm>
            <a:off x="5906117" y="3545749"/>
            <a:ext cx="1248722" cy="1071170"/>
            <a:chOff x="5906117" y="3545749"/>
            <a:chExt cx="1248722" cy="1071170"/>
          </a:xfrm>
        </p:grpSpPr>
        <p:pic>
          <p:nvPicPr>
            <p:cNvPr id="181" name="Google Shape;18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6117" y="3545749"/>
              <a:ext cx="986319" cy="93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3650" y="3757589"/>
              <a:ext cx="531250" cy="295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9848" y="3905154"/>
              <a:ext cx="694992" cy="711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3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One person (Luke) is in charge of merging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Ancestor Merging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605625" y="3518525"/>
            <a:ext cx="10542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7878"/>
                </a:solidFill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endParaRPr b="1">
              <a:solidFill>
                <a:srgbClr val="FF787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9" name="Google Shape;199;p24"/>
          <p:cNvCxnSpPr>
            <a:stCxn id="200" idx="6"/>
          </p:cNvCxnSpPr>
          <p:nvPr/>
        </p:nvCxnSpPr>
        <p:spPr>
          <a:xfrm>
            <a:off x="1282275" y="4035575"/>
            <a:ext cx="1211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4"/>
          <p:cNvCxnSpPr/>
          <p:nvPr/>
        </p:nvCxnSpPr>
        <p:spPr>
          <a:xfrm rot="10800000" flipH="1">
            <a:off x="2493400" y="3401675"/>
            <a:ext cx="698100" cy="63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4"/>
          <p:cNvCxnSpPr/>
          <p:nvPr/>
        </p:nvCxnSpPr>
        <p:spPr>
          <a:xfrm>
            <a:off x="2351025" y="4035575"/>
            <a:ext cx="587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4"/>
          <p:cNvSpPr/>
          <p:nvPr/>
        </p:nvSpPr>
        <p:spPr>
          <a:xfrm>
            <a:off x="983175" y="3886025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24"/>
          <p:cNvCxnSpPr/>
          <p:nvPr/>
        </p:nvCxnSpPr>
        <p:spPr>
          <a:xfrm rot="10800000" flipH="1">
            <a:off x="3443700" y="2769425"/>
            <a:ext cx="698100" cy="63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4"/>
          <p:cNvSpPr txBox="1"/>
          <p:nvPr/>
        </p:nvSpPr>
        <p:spPr>
          <a:xfrm>
            <a:off x="2771050" y="2251775"/>
            <a:ext cx="1652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Use Case Model 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>
            <a:off x="4141800" y="2769600"/>
            <a:ext cx="1472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5586450" y="2771075"/>
            <a:ext cx="948900" cy="630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4"/>
          <p:cNvSpPr/>
          <p:nvPr/>
        </p:nvSpPr>
        <p:spPr>
          <a:xfrm>
            <a:off x="4757375" y="2620050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5287350" y="2620050"/>
            <a:ext cx="299100" cy="299100"/>
          </a:xfrm>
          <a:prstGeom prst="ellipse">
            <a:avLst/>
          </a:prstGeom>
          <a:solidFill>
            <a:srgbClr val="9900FF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4"/>
          <p:cNvCxnSpPr/>
          <p:nvPr/>
        </p:nvCxnSpPr>
        <p:spPr>
          <a:xfrm>
            <a:off x="6793175" y="3403325"/>
            <a:ext cx="948900" cy="630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8055775" y="3886025"/>
            <a:ext cx="299100" cy="299100"/>
          </a:xfrm>
          <a:prstGeom prst="ellipse">
            <a:avLst/>
          </a:prstGeom>
          <a:solidFill>
            <a:srgbClr val="FF99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4227400" y="2620050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5071300" y="2216850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“Source”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4363525" y="3064825"/>
            <a:ext cx="120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“Ancestor”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3305950" y="3886025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4772200" y="3886025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5571325" y="3886025"/>
            <a:ext cx="299100" cy="299100"/>
          </a:xfrm>
          <a:prstGeom prst="ellipse">
            <a:avLst/>
          </a:prstGeom>
          <a:solidFill>
            <a:srgbClr val="9900FF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Google Shape;217;p24"/>
          <p:cNvCxnSpPr/>
          <p:nvPr/>
        </p:nvCxnSpPr>
        <p:spPr>
          <a:xfrm rot="10800000" flipH="1">
            <a:off x="5870425" y="3401525"/>
            <a:ext cx="698100" cy="63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4"/>
          <p:cNvSpPr txBox="1"/>
          <p:nvPr/>
        </p:nvSpPr>
        <p:spPr>
          <a:xfrm>
            <a:off x="5251075" y="3569525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“Target”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6283475" y="2887850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45F06"/>
                </a:solidFill>
                <a:latin typeface="Proxima Nova"/>
                <a:ea typeface="Proxima Nova"/>
                <a:cs typeface="Proxima Nova"/>
                <a:sym typeface="Proxima Nova"/>
              </a:rPr>
              <a:t>“Merge”</a:t>
            </a:r>
            <a:endParaRPr sz="1800">
              <a:solidFill>
                <a:srgbClr val="B45F06"/>
              </a:solidFill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3191400" y="3401675"/>
            <a:ext cx="34767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4"/>
          <p:cNvSpPr/>
          <p:nvPr/>
        </p:nvSpPr>
        <p:spPr>
          <a:xfrm>
            <a:off x="6535350" y="3252125"/>
            <a:ext cx="299100" cy="299100"/>
          </a:xfrm>
          <a:prstGeom prst="ellipse">
            <a:avLst/>
          </a:prstGeom>
          <a:solidFill>
            <a:srgbClr val="B45F06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2351025" y="3886025"/>
            <a:ext cx="299100" cy="299100"/>
          </a:xfrm>
          <a:prstGeom prst="ellipse">
            <a:avLst/>
          </a:prstGeom>
          <a:solidFill>
            <a:srgbClr val="6D9EEB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System Architecture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2571750"/>
            <a:ext cx="256255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- Scope of Conceptual Model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957225" y="1460275"/>
            <a:ext cx="2003400" cy="2892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Flight Computer</a:t>
            </a:r>
            <a:endParaRPr sz="2000"/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Antenna</a:t>
            </a:r>
            <a:endParaRPr sz="2000"/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Rocket Engine</a:t>
            </a:r>
            <a:endParaRPr sz="20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237" name="Google Shape;237;p26"/>
          <p:cNvSpPr txBox="1"/>
          <p:nvPr/>
        </p:nvSpPr>
        <p:spPr>
          <a:xfrm>
            <a:off x="785925" y="972150"/>
            <a:ext cx="2346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Conceptual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570300" y="1460275"/>
            <a:ext cx="2003400" cy="2892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flight computers</a:t>
            </a:r>
            <a:endParaRPr sz="2000"/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 antennas</a:t>
            </a:r>
            <a:endParaRPr sz="2000"/>
          </a:p>
          <a:p>
            <a:pPr marL="285750" lvl="0" indent="-2413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rocket engines</a:t>
            </a:r>
            <a:endParaRPr sz="20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</a:t>
            </a:r>
            <a:endParaRPr sz="2000"/>
          </a:p>
        </p:txBody>
      </p:sp>
      <p:sp>
        <p:nvSpPr>
          <p:cNvPr id="239" name="Google Shape;239;p26"/>
          <p:cNvSpPr txBox="1"/>
          <p:nvPr/>
        </p:nvSpPr>
        <p:spPr>
          <a:xfrm>
            <a:off x="3399000" y="972150"/>
            <a:ext cx="2346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Logical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183375" y="1460275"/>
            <a:ext cx="2003400" cy="2892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Raspberry Pi 4 Model B’s</a:t>
            </a:r>
            <a:endParaRPr sz="1800"/>
          </a:p>
          <a:p>
            <a:pPr marL="2857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High-Gain X-Band Antenna</a:t>
            </a:r>
            <a:endParaRPr sz="1800"/>
          </a:p>
          <a:p>
            <a:pPr marL="2857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S-Band</a:t>
            </a:r>
            <a:br>
              <a:rPr lang="en" sz="1800"/>
            </a:br>
            <a:r>
              <a:rPr lang="en" sz="1800"/>
              <a:t>Antennas</a:t>
            </a:r>
            <a:endParaRPr sz="1800"/>
          </a:p>
          <a:p>
            <a:pPr marL="285750" lvl="0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RS-25 Engines</a:t>
            </a:r>
            <a:endParaRPr sz="1800"/>
          </a:p>
          <a:p>
            <a:pPr marL="0" lvl="0" indent="1714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…</a:t>
            </a:r>
            <a:endParaRPr sz="1800"/>
          </a:p>
        </p:txBody>
      </p:sp>
      <p:sp>
        <p:nvSpPr>
          <p:cNvPr id="241" name="Google Shape;241;p26"/>
          <p:cNvSpPr txBox="1"/>
          <p:nvPr/>
        </p:nvSpPr>
        <p:spPr>
          <a:xfrm>
            <a:off x="6012075" y="972150"/>
            <a:ext cx="2346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Physical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42" name="Google Shape;242;p26"/>
          <p:cNvCxnSpPr>
            <a:stCxn id="236" idx="3"/>
            <a:endCxn id="238" idx="1"/>
          </p:cNvCxnSpPr>
          <p:nvPr/>
        </p:nvCxnSpPr>
        <p:spPr>
          <a:xfrm>
            <a:off x="2960625" y="2906425"/>
            <a:ext cx="609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6"/>
          <p:cNvCxnSpPr>
            <a:stCxn id="238" idx="3"/>
            <a:endCxn id="240" idx="1"/>
          </p:cNvCxnSpPr>
          <p:nvPr/>
        </p:nvCxnSpPr>
        <p:spPr>
          <a:xfrm>
            <a:off x="5573700" y="2906425"/>
            <a:ext cx="609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6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45" name="Google Shape;245;p26"/>
          <p:cNvCxnSpPr/>
          <p:nvPr/>
        </p:nvCxnSpPr>
        <p:spPr>
          <a:xfrm flipH="1">
            <a:off x="763500" y="4718400"/>
            <a:ext cx="7617000" cy="1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p26"/>
          <p:cNvSpPr txBox="1"/>
          <p:nvPr/>
        </p:nvSpPr>
        <p:spPr>
          <a:xfrm>
            <a:off x="3399000" y="4573950"/>
            <a:ext cx="2346000" cy="29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Level of Abstraction</a:t>
            </a:r>
            <a:endParaRPr sz="1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- Scope of Conceptual Model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88" y="1017725"/>
            <a:ext cx="771161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1084025" y="1258650"/>
            <a:ext cx="7443000" cy="180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- Scope of Conceptual Model</a:t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648600" y="1086275"/>
            <a:ext cx="3097800" cy="180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Black Box: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Stakeholder Needs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System Context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 Cases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Measures of Effectiveness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4748875" y="1875975"/>
            <a:ext cx="3097800" cy="180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White Box: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Functional Analysis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Conceptual Subsystems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Subsystem Measures of Effectiveness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8"/>
          <p:cNvSpPr/>
          <p:nvPr/>
        </p:nvSpPr>
        <p:spPr>
          <a:xfrm rot="5400000">
            <a:off x="4862400" y="145150"/>
            <a:ext cx="507900" cy="2757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961650" y="3806375"/>
            <a:ext cx="2471700" cy="86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Conceptual FMEA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64" name="Google Shape;264;p28"/>
          <p:cNvSpPr/>
          <p:nvPr/>
        </p:nvSpPr>
        <p:spPr>
          <a:xfrm rot="-5400000" flipH="1">
            <a:off x="3086525" y="2097850"/>
            <a:ext cx="589800" cy="2707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Subsystem Design</a:t>
            </a:r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2571750"/>
            <a:ext cx="256255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Problem Domain</a:t>
            </a:r>
            <a:endParaRPr sz="4422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(Black Box)</a:t>
            </a:r>
            <a:endParaRPr sz="4422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Stakeholder Needs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1074950" y="1775725"/>
            <a:ext cx="1292700" cy="94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Presentation Overview</a:t>
            </a:r>
            <a:endParaRPr sz="300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289600" y="1152475"/>
            <a:ext cx="754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Introduction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Design Considerations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System Architecture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Subsystem Design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Live Demo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Project Process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Stakeholder Needs</a:t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r="47992" b="24642"/>
          <a:stretch/>
        </p:blipFill>
        <p:spPr>
          <a:xfrm>
            <a:off x="1128988" y="1170125"/>
            <a:ext cx="688603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System Context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>
            <a:off x="2510475" y="1789325"/>
            <a:ext cx="1204200" cy="687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System Context Diagram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375" y="1017725"/>
            <a:ext cx="5777250" cy="40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Context Diagram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2" y="1230925"/>
            <a:ext cx="9087974" cy="33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Use Cases</a:t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/>
          <p:nvPr/>
        </p:nvSpPr>
        <p:spPr>
          <a:xfrm>
            <a:off x="4017525" y="1768900"/>
            <a:ext cx="1204200" cy="687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Use Case Diagram</a:t>
            </a:r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75" y="1062625"/>
            <a:ext cx="5140850" cy="39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Measures of Effectiveness</a:t>
            </a: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5412250" y="1782525"/>
            <a:ext cx="1473000" cy="72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MoEs</a:t>
            </a:r>
            <a:endParaRPr/>
          </a:p>
        </p:txBody>
      </p:sp>
      <p:grpSp>
        <p:nvGrpSpPr>
          <p:cNvPr id="344" name="Google Shape;344;p39"/>
          <p:cNvGrpSpPr/>
          <p:nvPr/>
        </p:nvGrpSpPr>
        <p:grpSpPr>
          <a:xfrm>
            <a:off x="311851" y="2044927"/>
            <a:ext cx="8520276" cy="346506"/>
            <a:chOff x="239725" y="1129775"/>
            <a:chExt cx="7167726" cy="291500"/>
          </a:xfrm>
        </p:grpSpPr>
        <p:pic>
          <p:nvPicPr>
            <p:cNvPr id="345" name="Google Shape;345;p39"/>
            <p:cNvPicPr preferRelativeResize="0"/>
            <p:nvPr/>
          </p:nvPicPr>
          <p:blipFill rotWithShape="1">
            <a:blip r:embed="rId3">
              <a:alphaModFix/>
            </a:blip>
            <a:srcRect t="93592" r="88095" b="2768"/>
            <a:stretch/>
          </p:blipFill>
          <p:spPr>
            <a:xfrm>
              <a:off x="239725" y="1129775"/>
              <a:ext cx="2394601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9"/>
            <p:cNvPicPr preferRelativeResize="0"/>
            <p:nvPr/>
          </p:nvPicPr>
          <p:blipFill rotWithShape="1">
            <a:blip r:embed="rId3">
              <a:alphaModFix/>
            </a:blip>
            <a:srcRect l="18308" t="93592" r="65025" b="2768"/>
            <a:stretch/>
          </p:blipFill>
          <p:spPr>
            <a:xfrm>
              <a:off x="2589930" y="1129775"/>
              <a:ext cx="3352500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9"/>
            <p:cNvPicPr preferRelativeResize="0"/>
            <p:nvPr/>
          </p:nvPicPr>
          <p:blipFill rotWithShape="1">
            <a:blip r:embed="rId3">
              <a:alphaModFix/>
            </a:blip>
            <a:srcRect l="54400" t="93592" r="37527" b="2768"/>
            <a:stretch/>
          </p:blipFill>
          <p:spPr>
            <a:xfrm>
              <a:off x="5783678" y="1129775"/>
              <a:ext cx="1623773" cy="29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9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MoEs</a:t>
            </a:r>
            <a:endParaRPr/>
          </a:p>
        </p:txBody>
      </p:sp>
      <p:grpSp>
        <p:nvGrpSpPr>
          <p:cNvPr id="354" name="Google Shape;354;p40"/>
          <p:cNvGrpSpPr/>
          <p:nvPr/>
        </p:nvGrpSpPr>
        <p:grpSpPr>
          <a:xfrm>
            <a:off x="311851" y="2044927"/>
            <a:ext cx="8520276" cy="346506"/>
            <a:chOff x="239725" y="1129775"/>
            <a:chExt cx="7167726" cy="291500"/>
          </a:xfrm>
        </p:grpSpPr>
        <p:pic>
          <p:nvPicPr>
            <p:cNvPr id="355" name="Google Shape;355;p40"/>
            <p:cNvPicPr preferRelativeResize="0"/>
            <p:nvPr/>
          </p:nvPicPr>
          <p:blipFill rotWithShape="1">
            <a:blip r:embed="rId3">
              <a:alphaModFix/>
            </a:blip>
            <a:srcRect t="93592" r="88095" b="2768"/>
            <a:stretch/>
          </p:blipFill>
          <p:spPr>
            <a:xfrm>
              <a:off x="239725" y="1129775"/>
              <a:ext cx="2394601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0"/>
            <p:cNvPicPr preferRelativeResize="0"/>
            <p:nvPr/>
          </p:nvPicPr>
          <p:blipFill rotWithShape="1">
            <a:blip r:embed="rId3">
              <a:alphaModFix/>
            </a:blip>
            <a:srcRect l="18308" t="93592" r="65025" b="2768"/>
            <a:stretch/>
          </p:blipFill>
          <p:spPr>
            <a:xfrm>
              <a:off x="2589930" y="1129775"/>
              <a:ext cx="3352500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0"/>
            <p:cNvPicPr preferRelativeResize="0"/>
            <p:nvPr/>
          </p:nvPicPr>
          <p:blipFill rotWithShape="1">
            <a:blip r:embed="rId3">
              <a:alphaModFix/>
            </a:blip>
            <a:srcRect l="54400" t="93592" r="37527" b="2768"/>
            <a:stretch/>
          </p:blipFill>
          <p:spPr>
            <a:xfrm>
              <a:off x="5783678" y="1129775"/>
              <a:ext cx="1623773" cy="29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40"/>
          <p:cNvSpPr txBox="1"/>
          <p:nvPr/>
        </p:nvSpPr>
        <p:spPr>
          <a:xfrm>
            <a:off x="311700" y="2971450"/>
            <a:ext cx="37047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Nonfunctional Requirement </a:t>
            </a:r>
            <a:endParaRPr sz="2200">
              <a:solidFill>
                <a:srgbClr val="FF0000"/>
              </a:solidFill>
            </a:endParaRPr>
          </a:p>
        </p:txBody>
      </p:sp>
      <p:cxnSp>
        <p:nvCxnSpPr>
          <p:cNvPr id="359" name="Google Shape;359;p40"/>
          <p:cNvCxnSpPr>
            <a:stCxn id="358" idx="3"/>
          </p:cNvCxnSpPr>
          <p:nvPr/>
        </p:nvCxnSpPr>
        <p:spPr>
          <a:xfrm rot="10800000" flipH="1">
            <a:off x="4016400" y="2411050"/>
            <a:ext cx="401400" cy="75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0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MoEs</a:t>
            </a:r>
            <a:endParaRPr/>
          </a:p>
        </p:txBody>
      </p:sp>
      <p:sp>
        <p:nvSpPr>
          <p:cNvPr id="366" name="Google Shape;366;p41"/>
          <p:cNvSpPr txBox="1"/>
          <p:nvPr/>
        </p:nvSpPr>
        <p:spPr>
          <a:xfrm>
            <a:off x="4642025" y="1654725"/>
            <a:ext cx="3352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Nonfunctional Requirement </a:t>
            </a:r>
            <a:endParaRPr sz="2000">
              <a:solidFill>
                <a:srgbClr val="FF0000"/>
              </a:solidFill>
            </a:endParaRPr>
          </a:p>
        </p:txBody>
      </p:sp>
      <p:grpSp>
        <p:nvGrpSpPr>
          <p:cNvPr id="367" name="Google Shape;367;p41"/>
          <p:cNvGrpSpPr/>
          <p:nvPr/>
        </p:nvGrpSpPr>
        <p:grpSpPr>
          <a:xfrm>
            <a:off x="239713" y="1129777"/>
            <a:ext cx="8520276" cy="346506"/>
            <a:chOff x="239725" y="1129775"/>
            <a:chExt cx="7167726" cy="291500"/>
          </a:xfrm>
        </p:grpSpPr>
        <p:pic>
          <p:nvPicPr>
            <p:cNvPr id="368" name="Google Shape;368;p41"/>
            <p:cNvPicPr preferRelativeResize="0"/>
            <p:nvPr/>
          </p:nvPicPr>
          <p:blipFill rotWithShape="1">
            <a:blip r:embed="rId3">
              <a:alphaModFix/>
            </a:blip>
            <a:srcRect t="93592" r="88095" b="2768"/>
            <a:stretch/>
          </p:blipFill>
          <p:spPr>
            <a:xfrm>
              <a:off x="239725" y="1129775"/>
              <a:ext cx="2394601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41"/>
            <p:cNvPicPr preferRelativeResize="0"/>
            <p:nvPr/>
          </p:nvPicPr>
          <p:blipFill rotWithShape="1">
            <a:blip r:embed="rId3">
              <a:alphaModFix/>
            </a:blip>
            <a:srcRect l="18308" t="93592" r="65025" b="2768"/>
            <a:stretch/>
          </p:blipFill>
          <p:spPr>
            <a:xfrm>
              <a:off x="2589930" y="1129775"/>
              <a:ext cx="3352500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1"/>
            <p:cNvPicPr preferRelativeResize="0"/>
            <p:nvPr/>
          </p:nvPicPr>
          <p:blipFill rotWithShape="1">
            <a:blip r:embed="rId3">
              <a:alphaModFix/>
            </a:blip>
            <a:srcRect l="54400" t="93592" r="37527" b="2768"/>
            <a:stretch/>
          </p:blipFill>
          <p:spPr>
            <a:xfrm>
              <a:off x="5783678" y="1129775"/>
              <a:ext cx="1623773" cy="291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1" name="Google Shape;371;p41"/>
          <p:cNvCxnSpPr>
            <a:stCxn id="366" idx="1"/>
          </p:cNvCxnSpPr>
          <p:nvPr/>
        </p:nvCxnSpPr>
        <p:spPr>
          <a:xfrm rot="10800000">
            <a:off x="3773525" y="1533225"/>
            <a:ext cx="868500" cy="312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2" name="Google Shape;372;p41"/>
          <p:cNvPicPr preferRelativeResize="0"/>
          <p:nvPr/>
        </p:nvPicPr>
        <p:blipFill rotWithShape="1">
          <a:blip r:embed="rId4">
            <a:alphaModFix/>
          </a:blip>
          <a:srcRect l="40765" t="54536" r="41879" b="27363"/>
          <a:stretch/>
        </p:blipFill>
        <p:spPr>
          <a:xfrm>
            <a:off x="4679400" y="2336425"/>
            <a:ext cx="3408449" cy="232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1"/>
          <p:cNvCxnSpPr>
            <a:stCxn id="368" idx="2"/>
            <a:endCxn id="372" idx="1"/>
          </p:cNvCxnSpPr>
          <p:nvPr/>
        </p:nvCxnSpPr>
        <p:spPr>
          <a:xfrm>
            <a:off x="1662945" y="1476283"/>
            <a:ext cx="3016500" cy="2022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41"/>
          <p:cNvSpPr txBox="1"/>
          <p:nvPr/>
        </p:nvSpPr>
        <p:spPr>
          <a:xfrm>
            <a:off x="379800" y="2628900"/>
            <a:ext cx="33525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Represented in the tool as a &lt;&lt;Requirement&gt;&gt; item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25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Conceptual Problem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875" y="824825"/>
            <a:ext cx="6235125" cy="415673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216075" y="1152475"/>
            <a:ext cx="269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Derived from NASA research inquiry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Crewed cislunar space station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A complex systems design problem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5048225" y="1223600"/>
            <a:ext cx="468900" cy="146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5"/>
          <p:cNvCxnSpPr/>
          <p:nvPr/>
        </p:nvCxnSpPr>
        <p:spPr>
          <a:xfrm flipH="1">
            <a:off x="7897025" y="1296875"/>
            <a:ext cx="213900" cy="321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3897925" y="2699488"/>
            <a:ext cx="150900" cy="407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4176300" y="915875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Moon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176275" y="824825"/>
            <a:ext cx="1459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Crewed Station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422425" y="1960700"/>
            <a:ext cx="1101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Visiting Vehicle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MoEs</a:t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l="2393" t="28977" r="68017" b="60679"/>
          <a:stretch/>
        </p:blipFill>
        <p:spPr>
          <a:xfrm>
            <a:off x="1260225" y="2571750"/>
            <a:ext cx="6623549" cy="18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/>
        </p:nvSpPr>
        <p:spPr>
          <a:xfrm>
            <a:off x="197025" y="1533325"/>
            <a:ext cx="3352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Nonfunctional Requirement </a:t>
            </a:r>
            <a:endParaRPr sz="2000">
              <a:solidFill>
                <a:srgbClr val="FF0000"/>
              </a:solidFill>
            </a:endParaRPr>
          </a:p>
        </p:txBody>
      </p:sp>
      <p:grpSp>
        <p:nvGrpSpPr>
          <p:cNvPr id="383" name="Google Shape;383;p42"/>
          <p:cNvGrpSpPr/>
          <p:nvPr/>
        </p:nvGrpSpPr>
        <p:grpSpPr>
          <a:xfrm>
            <a:off x="239713" y="1129777"/>
            <a:ext cx="8520276" cy="346506"/>
            <a:chOff x="239725" y="1129775"/>
            <a:chExt cx="7167726" cy="291500"/>
          </a:xfrm>
        </p:grpSpPr>
        <p:pic>
          <p:nvPicPr>
            <p:cNvPr id="384" name="Google Shape;384;p42"/>
            <p:cNvPicPr preferRelativeResize="0"/>
            <p:nvPr/>
          </p:nvPicPr>
          <p:blipFill rotWithShape="1">
            <a:blip r:embed="rId4">
              <a:alphaModFix/>
            </a:blip>
            <a:srcRect t="93592" r="88095" b="2768"/>
            <a:stretch/>
          </p:blipFill>
          <p:spPr>
            <a:xfrm>
              <a:off x="239725" y="1129775"/>
              <a:ext cx="2394601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2"/>
            <p:cNvPicPr preferRelativeResize="0"/>
            <p:nvPr/>
          </p:nvPicPr>
          <p:blipFill rotWithShape="1">
            <a:blip r:embed="rId4">
              <a:alphaModFix/>
            </a:blip>
            <a:srcRect l="18308" t="93592" r="65025" b="2768"/>
            <a:stretch/>
          </p:blipFill>
          <p:spPr>
            <a:xfrm>
              <a:off x="2589930" y="1129775"/>
              <a:ext cx="3352500" cy="2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2"/>
            <p:cNvPicPr preferRelativeResize="0"/>
            <p:nvPr/>
          </p:nvPicPr>
          <p:blipFill rotWithShape="1">
            <a:blip r:embed="rId4">
              <a:alphaModFix/>
            </a:blip>
            <a:srcRect l="54400" t="93592" r="37527" b="2768"/>
            <a:stretch/>
          </p:blipFill>
          <p:spPr>
            <a:xfrm>
              <a:off x="5783678" y="1129775"/>
              <a:ext cx="1623773" cy="2915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7" name="Google Shape;387;p42"/>
          <p:cNvCxnSpPr>
            <a:stCxn id="382" idx="3"/>
          </p:cNvCxnSpPr>
          <p:nvPr/>
        </p:nvCxnSpPr>
        <p:spPr>
          <a:xfrm rot="10800000" flipH="1">
            <a:off x="3549525" y="1505425"/>
            <a:ext cx="597600" cy="219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42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MoEs</a:t>
            </a:r>
            <a:endParaRPr/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 l="1956" t="3790" r="67184" b="59902"/>
          <a:stretch/>
        </p:blipFill>
        <p:spPr>
          <a:xfrm>
            <a:off x="3330475" y="76575"/>
            <a:ext cx="5252299" cy="497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43"/>
          <p:cNvCxnSpPr/>
          <p:nvPr/>
        </p:nvCxnSpPr>
        <p:spPr>
          <a:xfrm rot="10800000" flipH="1">
            <a:off x="2186075" y="1411800"/>
            <a:ext cx="1204800" cy="55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43"/>
          <p:cNvSpPr txBox="1"/>
          <p:nvPr/>
        </p:nvSpPr>
        <p:spPr>
          <a:xfrm>
            <a:off x="0" y="1925525"/>
            <a:ext cx="33525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Drives the identification of a</a:t>
            </a:r>
            <a:endParaRPr sz="20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Measure of Effectiveness for the system</a:t>
            </a:r>
            <a:endParaRPr sz="2000">
              <a:solidFill>
                <a:srgbClr val="FF0000"/>
              </a:solidFill>
            </a:endParaRPr>
          </a:p>
        </p:txBody>
      </p:sp>
      <p:cxnSp>
        <p:nvCxnSpPr>
          <p:cNvPr id="397" name="Google Shape;397;p43"/>
          <p:cNvCxnSpPr/>
          <p:nvPr/>
        </p:nvCxnSpPr>
        <p:spPr>
          <a:xfrm rot="10800000">
            <a:off x="2018000" y="2971325"/>
            <a:ext cx="1391400" cy="1223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43"/>
          <p:cNvSpPr txBox="1"/>
          <p:nvPr/>
        </p:nvSpPr>
        <p:spPr>
          <a:xfrm>
            <a:off x="0" y="3702800"/>
            <a:ext cx="33525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The relationship between the constraint and the MoE defines success criteria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3390725" y="1299875"/>
            <a:ext cx="1998300" cy="21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Problem Domain</a:t>
            </a:r>
            <a:endParaRPr sz="4422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(White Box)</a:t>
            </a:r>
            <a:endParaRPr sz="4422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Functional Analysis</a:t>
            </a:r>
            <a:endParaRPr/>
          </a:p>
        </p:txBody>
      </p:sp>
      <p:pic>
        <p:nvPicPr>
          <p:cNvPr id="412" name="Google Shape;4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/>
          <p:nvPr/>
        </p:nvSpPr>
        <p:spPr>
          <a:xfrm>
            <a:off x="3908650" y="2469700"/>
            <a:ext cx="1473000" cy="72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6"/>
          <p:cNvPicPr preferRelativeResize="0"/>
          <p:nvPr/>
        </p:nvPicPr>
        <p:blipFill rotWithShape="1">
          <a:blip r:embed="rId3">
            <a:alphaModFix/>
          </a:blip>
          <a:srcRect l="39555" t="2433" r="25472" b="69403"/>
          <a:stretch/>
        </p:blipFill>
        <p:spPr>
          <a:xfrm>
            <a:off x="1646974" y="395025"/>
            <a:ext cx="5850050" cy="422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7"/>
          <p:cNvPicPr preferRelativeResize="0"/>
          <p:nvPr/>
        </p:nvPicPr>
        <p:blipFill rotWithShape="1">
          <a:blip r:embed="rId3">
            <a:alphaModFix/>
          </a:blip>
          <a:srcRect l="4367" t="28879" r="29855" b="30902"/>
          <a:stretch/>
        </p:blipFill>
        <p:spPr>
          <a:xfrm>
            <a:off x="143300" y="140850"/>
            <a:ext cx="8857401" cy="48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/>
          <p:nvPr/>
        </p:nvSpPr>
        <p:spPr>
          <a:xfrm>
            <a:off x="7863725" y="926350"/>
            <a:ext cx="1174800" cy="2979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/>
          </a:blip>
          <a:srcRect l="4367" t="28879" r="29855" b="30902"/>
          <a:stretch/>
        </p:blipFill>
        <p:spPr>
          <a:xfrm>
            <a:off x="143300" y="140850"/>
            <a:ext cx="8857401" cy="48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/>
          <p:nvPr/>
        </p:nvSpPr>
        <p:spPr>
          <a:xfrm>
            <a:off x="143300" y="140850"/>
            <a:ext cx="4739700" cy="4819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Subsystems</a:t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9"/>
          <p:cNvSpPr/>
          <p:nvPr/>
        </p:nvSpPr>
        <p:spPr>
          <a:xfrm>
            <a:off x="2364275" y="2483300"/>
            <a:ext cx="1473000" cy="72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9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Subsystems</a:t>
            </a:r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144"/>
            <a:ext cx="9144000" cy="305885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Subsystems</a:t>
            </a:r>
            <a:endParaRPr/>
          </a:p>
        </p:txBody>
      </p:sp>
      <p:pic>
        <p:nvPicPr>
          <p:cNvPr id="453" name="Google Shape;4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144"/>
            <a:ext cx="9144000" cy="305885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/>
          <p:nvPr/>
        </p:nvSpPr>
        <p:spPr>
          <a:xfrm>
            <a:off x="4399250" y="2859375"/>
            <a:ext cx="1045800" cy="532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1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Conceptual Problem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NASA is implementing Model-Based Systems Engineering (MBSE) into the design of Gateway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NASA is interested in identifying failures in the design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Improve the safety and reliability of the system design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355800" y="3194550"/>
            <a:ext cx="2432400" cy="75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Space Station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Model</a:t>
            </a:r>
            <a:endParaRPr b="1"/>
          </a:p>
        </p:txBody>
      </p:sp>
      <p:sp>
        <p:nvSpPr>
          <p:cNvPr id="91" name="Google Shape;91;p16"/>
          <p:cNvSpPr txBox="1"/>
          <p:nvPr/>
        </p:nvSpPr>
        <p:spPr>
          <a:xfrm>
            <a:off x="1150525" y="2996300"/>
            <a:ext cx="2241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Design Information</a:t>
            </a:r>
            <a:endParaRPr sz="1600" i="1">
              <a:solidFill>
                <a:schemeClr val="dk1"/>
              </a:solidFill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>
            <a:off x="96942" y="3076424"/>
            <a:ext cx="1248722" cy="1071170"/>
            <a:chOff x="2258392" y="3545749"/>
            <a:chExt cx="1248722" cy="1071170"/>
          </a:xfrm>
        </p:grpSpPr>
        <p:pic>
          <p:nvPicPr>
            <p:cNvPr id="93" name="Google Shape;9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8392" y="3545749"/>
              <a:ext cx="986319" cy="93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7275" y="3748250"/>
              <a:ext cx="531250" cy="31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2123" y="3905154"/>
              <a:ext cx="694992" cy="7117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6" name="Google Shape;96;p16"/>
          <p:cNvCxnSpPr/>
          <p:nvPr/>
        </p:nvCxnSpPr>
        <p:spPr>
          <a:xfrm>
            <a:off x="1345675" y="3465200"/>
            <a:ext cx="18684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1158925" y="3771350"/>
            <a:ext cx="2241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Conflicts</a:t>
            </a:r>
            <a:endParaRPr sz="1600" i="1">
              <a:solidFill>
                <a:schemeClr val="dk1"/>
              </a:solidFill>
            </a:endParaRPr>
          </a:p>
        </p:txBody>
      </p:sp>
      <p:cxnSp>
        <p:nvCxnSpPr>
          <p:cNvPr id="98" name="Google Shape;98;p16"/>
          <p:cNvCxnSpPr/>
          <p:nvPr/>
        </p:nvCxnSpPr>
        <p:spPr>
          <a:xfrm flipH="1">
            <a:off x="1345675" y="3705525"/>
            <a:ext cx="18684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6"/>
          <p:cNvSpPr txBox="1"/>
          <p:nvPr/>
        </p:nvSpPr>
        <p:spPr>
          <a:xfrm>
            <a:off x="50813" y="4067000"/>
            <a:ext cx="1341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Design Engineer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 flipH="1">
            <a:off x="5796588" y="2939325"/>
            <a:ext cx="2241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System Inquiry</a:t>
            </a:r>
            <a:endParaRPr sz="1600" i="1">
              <a:solidFill>
                <a:schemeClr val="dk1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 flipH="1">
            <a:off x="7843348" y="3019449"/>
            <a:ext cx="1248722" cy="1071170"/>
            <a:chOff x="2258392" y="3545749"/>
            <a:chExt cx="1248722" cy="1071170"/>
          </a:xfrm>
        </p:grpSpPr>
        <p:pic>
          <p:nvPicPr>
            <p:cNvPr id="102" name="Google Shape;10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8392" y="3545749"/>
              <a:ext cx="986319" cy="93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7275" y="3748250"/>
              <a:ext cx="531250" cy="31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12123" y="3905154"/>
              <a:ext cx="694992" cy="7117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Google Shape;105;p16"/>
          <p:cNvCxnSpPr/>
          <p:nvPr/>
        </p:nvCxnSpPr>
        <p:spPr>
          <a:xfrm flipH="1">
            <a:off x="5974938" y="3408225"/>
            <a:ext cx="18684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6"/>
          <p:cNvSpPr txBox="1"/>
          <p:nvPr/>
        </p:nvSpPr>
        <p:spPr>
          <a:xfrm flipH="1">
            <a:off x="5788188" y="3714375"/>
            <a:ext cx="2241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Analysis Report</a:t>
            </a:r>
            <a:endParaRPr sz="1600" i="1">
              <a:solidFill>
                <a:schemeClr val="dk1"/>
              </a:solidFill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>
            <a:off x="5974938" y="3648550"/>
            <a:ext cx="1868400" cy="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6"/>
          <p:cNvSpPr txBox="1"/>
          <p:nvPr/>
        </p:nvSpPr>
        <p:spPr>
          <a:xfrm flipH="1">
            <a:off x="7797200" y="4010025"/>
            <a:ext cx="1341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Stakeholder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6">
            <a:alphaModFix/>
          </a:blip>
          <a:srcRect l="10682" t="13332" r="10366" b="13008"/>
          <a:stretch/>
        </p:blipFill>
        <p:spPr>
          <a:xfrm>
            <a:off x="7929325" y="65300"/>
            <a:ext cx="1076775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174" y="141350"/>
            <a:ext cx="1644426" cy="2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Components</a:t>
            </a:r>
            <a:endParaRPr/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" y="1171975"/>
            <a:ext cx="8915950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2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3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Project Live Demo</a:t>
            </a:r>
            <a:endParaRPr/>
          </a:p>
        </p:txBody>
      </p:sp>
      <p:pic>
        <p:nvPicPr>
          <p:cNvPr id="469" name="Google Shape;469;p53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2571750"/>
            <a:ext cx="256255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FMEA (Live Demonstration)</a:t>
            </a:r>
            <a:endParaRPr/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50"/>
            <a:ext cx="9144001" cy="27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/>
          <p:nvPr/>
        </p:nvSpPr>
        <p:spPr>
          <a:xfrm>
            <a:off x="7081425" y="1757575"/>
            <a:ext cx="1808700" cy="72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4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- Conceptual FMEA</a:t>
            </a: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844475" y="1113225"/>
            <a:ext cx="2017200" cy="924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1. Identify</a:t>
            </a:r>
            <a:br>
              <a:rPr lang="en" sz="2000"/>
            </a:br>
            <a:r>
              <a:rPr lang="en" sz="2000"/>
              <a:t>Failure</a:t>
            </a:r>
            <a:endParaRPr sz="2000"/>
          </a:p>
        </p:txBody>
      </p:sp>
      <p:sp>
        <p:nvSpPr>
          <p:cNvPr id="484" name="Google Shape;484;p55"/>
          <p:cNvSpPr/>
          <p:nvPr/>
        </p:nvSpPr>
        <p:spPr>
          <a:xfrm>
            <a:off x="6282325" y="1113225"/>
            <a:ext cx="2017200" cy="924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Trace</a:t>
            </a:r>
            <a:br>
              <a:rPr lang="en" sz="2000"/>
            </a:br>
            <a:r>
              <a:rPr lang="en" sz="2000"/>
              <a:t>Failure</a:t>
            </a:r>
            <a:endParaRPr sz="2000"/>
          </a:p>
        </p:txBody>
      </p:sp>
      <p:sp>
        <p:nvSpPr>
          <p:cNvPr id="485" name="Google Shape;485;p55"/>
          <p:cNvSpPr/>
          <p:nvPr/>
        </p:nvSpPr>
        <p:spPr>
          <a:xfrm>
            <a:off x="6282325" y="3690675"/>
            <a:ext cx="2017200" cy="924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3. Generate</a:t>
            </a:r>
            <a:br>
              <a:rPr lang="en" sz="2000"/>
            </a:br>
            <a:r>
              <a:rPr lang="en" sz="2000"/>
              <a:t>Requirements</a:t>
            </a:r>
            <a:endParaRPr sz="2000"/>
          </a:p>
        </p:txBody>
      </p:sp>
      <p:sp>
        <p:nvSpPr>
          <p:cNvPr id="486" name="Google Shape;486;p55"/>
          <p:cNvSpPr/>
          <p:nvPr/>
        </p:nvSpPr>
        <p:spPr>
          <a:xfrm>
            <a:off x="844475" y="3690675"/>
            <a:ext cx="2017200" cy="924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 Improve</a:t>
            </a:r>
            <a:br>
              <a:rPr lang="en" sz="2000"/>
            </a:br>
            <a:r>
              <a:rPr lang="en" sz="2000"/>
              <a:t>Design</a:t>
            </a:r>
            <a:endParaRPr sz="2000"/>
          </a:p>
        </p:txBody>
      </p:sp>
      <p:cxnSp>
        <p:nvCxnSpPr>
          <p:cNvPr id="487" name="Google Shape;487;p55"/>
          <p:cNvCxnSpPr>
            <a:stCxn id="486" idx="0"/>
            <a:endCxn id="483" idx="2"/>
          </p:cNvCxnSpPr>
          <p:nvPr/>
        </p:nvCxnSpPr>
        <p:spPr>
          <a:xfrm rot="10800000">
            <a:off x="1853075" y="2037675"/>
            <a:ext cx="0" cy="165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55"/>
          <p:cNvCxnSpPr>
            <a:stCxn id="483" idx="3"/>
            <a:endCxn id="484" idx="1"/>
          </p:cNvCxnSpPr>
          <p:nvPr/>
        </p:nvCxnSpPr>
        <p:spPr>
          <a:xfrm>
            <a:off x="2861675" y="1575525"/>
            <a:ext cx="3420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" name="Google Shape;489;p55"/>
          <p:cNvSpPr txBox="1"/>
          <p:nvPr/>
        </p:nvSpPr>
        <p:spPr>
          <a:xfrm>
            <a:off x="3292650" y="1113225"/>
            <a:ext cx="2558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Antenna Power Failure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90" name="Google Shape;490;p55"/>
          <p:cNvCxnSpPr>
            <a:stCxn id="484" idx="2"/>
            <a:endCxn id="485" idx="0"/>
          </p:cNvCxnSpPr>
          <p:nvPr/>
        </p:nvCxnSpPr>
        <p:spPr>
          <a:xfrm>
            <a:off x="7290925" y="2037825"/>
            <a:ext cx="0" cy="165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5"/>
          <p:cNvSpPr txBox="1"/>
          <p:nvPr/>
        </p:nvSpPr>
        <p:spPr>
          <a:xfrm>
            <a:off x="5261375" y="2507525"/>
            <a:ext cx="2558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Power Subsystem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92" name="Google Shape;492;p55"/>
          <p:cNvCxnSpPr>
            <a:stCxn id="485" idx="1"/>
            <a:endCxn id="486" idx="3"/>
          </p:cNvCxnSpPr>
          <p:nvPr/>
        </p:nvCxnSpPr>
        <p:spPr>
          <a:xfrm rot="10800000">
            <a:off x="2861725" y="4152975"/>
            <a:ext cx="34206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55"/>
          <p:cNvSpPr txBox="1"/>
          <p:nvPr/>
        </p:nvSpPr>
        <p:spPr>
          <a:xfrm>
            <a:off x="3292650" y="3690675"/>
            <a:ext cx="2558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Redundant power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1853075" y="2602800"/>
            <a:ext cx="2558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System Requirements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3-05 13-37-44">
            <a:hlinkClick r:id="" action="ppaction://media"/>
            <a:extLst>
              <a:ext uri="{FF2B5EF4-FFF2-40B4-BE49-F238E27FC236}">
                <a16:creationId xmlns:a16="http://schemas.microsoft.com/office/drawing/2014/main" id="{B5390481-1670-CCC3-2BEE-092D4C692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4776"/>
          <a:stretch/>
        </p:blipFill>
        <p:spPr>
          <a:xfrm>
            <a:off x="0" y="122704"/>
            <a:ext cx="9144620" cy="4898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Example</a:t>
            </a:r>
            <a:endParaRPr/>
          </a:p>
        </p:txBody>
      </p:sp>
      <p:pic>
        <p:nvPicPr>
          <p:cNvPr id="508" name="Google Shape;508;p57"/>
          <p:cNvPicPr preferRelativeResize="0"/>
          <p:nvPr/>
        </p:nvPicPr>
        <p:blipFill rotWithShape="1">
          <a:blip r:embed="rId3">
            <a:alphaModFix/>
          </a:blip>
          <a:srcRect b="3138"/>
          <a:stretch/>
        </p:blipFill>
        <p:spPr>
          <a:xfrm>
            <a:off x="3446775" y="315413"/>
            <a:ext cx="5631849" cy="45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8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Project Process</a:t>
            </a:r>
            <a:endParaRPr/>
          </a:p>
        </p:txBody>
      </p:sp>
      <p:pic>
        <p:nvPicPr>
          <p:cNvPr id="516" name="Google Shape;516;p58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2571750"/>
            <a:ext cx="256255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9"/>
          <p:cNvSpPr txBox="1">
            <a:spLocks noGrp="1"/>
          </p:cNvSpPr>
          <p:nvPr>
            <p:ph type="title"/>
          </p:nvPr>
        </p:nvSpPr>
        <p:spPr>
          <a:xfrm>
            <a:off x="311700" y="8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522" name="Google Shape;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3" y="740600"/>
            <a:ext cx="8903572" cy="39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9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grpSp>
        <p:nvGrpSpPr>
          <p:cNvPr id="529" name="Google Shape;529;p60"/>
          <p:cNvGrpSpPr/>
          <p:nvPr/>
        </p:nvGrpSpPr>
        <p:grpSpPr>
          <a:xfrm>
            <a:off x="4189560" y="1309146"/>
            <a:ext cx="4903499" cy="3604489"/>
            <a:chOff x="1369450" y="1017725"/>
            <a:chExt cx="6245700" cy="3909000"/>
          </a:xfrm>
        </p:grpSpPr>
        <p:sp>
          <p:nvSpPr>
            <p:cNvPr id="530" name="Google Shape;530;p60"/>
            <p:cNvSpPr/>
            <p:nvPr/>
          </p:nvSpPr>
          <p:spPr>
            <a:xfrm>
              <a:off x="1369450" y="1017725"/>
              <a:ext cx="6245700" cy="39090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1" name="Google Shape;53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2675" y="1105750"/>
              <a:ext cx="4819248" cy="3820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0"/>
          <p:cNvPicPr preferRelativeResize="0"/>
          <p:nvPr/>
        </p:nvPicPr>
        <p:blipFill rotWithShape="1">
          <a:blip r:embed="rId4">
            <a:alphaModFix/>
          </a:blip>
          <a:srcRect l="6380" r="18022"/>
          <a:stretch/>
        </p:blipFill>
        <p:spPr>
          <a:xfrm>
            <a:off x="56850" y="1309150"/>
            <a:ext cx="4085999" cy="20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0"/>
          <p:cNvSpPr txBox="1">
            <a:spLocks noGrp="1"/>
          </p:cNvSpPr>
          <p:nvPr>
            <p:ph type="title"/>
          </p:nvPr>
        </p:nvSpPr>
        <p:spPr>
          <a:xfrm>
            <a:off x="359325" y="397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(We got much better!)</a:t>
            </a:r>
            <a:endParaRPr sz="2200"/>
          </a:p>
        </p:txBody>
      </p:sp>
      <p:sp>
        <p:nvSpPr>
          <p:cNvPr id="534" name="Google Shape;534;p60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/>
          <p:nvPr/>
        </p:nvSpPr>
        <p:spPr>
          <a:xfrm>
            <a:off x="1369450" y="1017725"/>
            <a:ext cx="6562200" cy="3990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541" name="Google Shape;5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50" y="1815600"/>
            <a:ext cx="6506801" cy="272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23" y="1181273"/>
            <a:ext cx="5214675" cy="6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1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Technical Problem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Perform modeling research aligned with NASA’s needs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Model a conceptual Gateway-type system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 conceptual system called the Crewed Cislunar Station (CCS)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Perform Failure Modes and Effect Analysis (FMEA) on the model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Drives the creation of new safety requirements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Also drives new reliability requirements and system design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l="10682" t="13332" r="10366" b="13008"/>
          <a:stretch/>
        </p:blipFill>
        <p:spPr>
          <a:xfrm>
            <a:off x="7630975" y="710075"/>
            <a:ext cx="1076775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250" y="105600"/>
            <a:ext cx="3204797" cy="4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and Semester Milestones</a:t>
            </a:r>
            <a:endParaRPr/>
          </a:p>
        </p:txBody>
      </p:sp>
      <p:sp>
        <p:nvSpPr>
          <p:cNvPr id="549" name="Google Shape;549;p62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Walter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50" name="Google Shape;550;p62"/>
          <p:cNvCxnSpPr/>
          <p:nvPr/>
        </p:nvCxnSpPr>
        <p:spPr>
          <a:xfrm>
            <a:off x="489850" y="2585350"/>
            <a:ext cx="8218800" cy="90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62"/>
          <p:cNvCxnSpPr/>
          <p:nvPr/>
        </p:nvCxnSpPr>
        <p:spPr>
          <a:xfrm>
            <a:off x="489850" y="2385775"/>
            <a:ext cx="0" cy="72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/>
          <p:cNvSpPr txBox="1"/>
          <p:nvPr/>
        </p:nvSpPr>
        <p:spPr>
          <a:xfrm>
            <a:off x="-126950" y="3147775"/>
            <a:ext cx="12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Project Start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3" name="Google Shape;553;p62"/>
          <p:cNvSpPr txBox="1"/>
          <p:nvPr/>
        </p:nvSpPr>
        <p:spPr>
          <a:xfrm>
            <a:off x="2116450" y="1017725"/>
            <a:ext cx="12336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Conceptual System Model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Baseline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4" name="Google Shape;554;p62"/>
          <p:cNvSpPr/>
          <p:nvPr/>
        </p:nvSpPr>
        <p:spPr>
          <a:xfrm>
            <a:off x="4375200" y="2140800"/>
            <a:ext cx="988800" cy="8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4252800" y="1287525"/>
            <a:ext cx="123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Conceptual FMEA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Baseline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6" name="Google Shape;556;p62"/>
          <p:cNvSpPr/>
          <p:nvPr/>
        </p:nvSpPr>
        <p:spPr>
          <a:xfrm>
            <a:off x="6097825" y="2140800"/>
            <a:ext cx="988800" cy="8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2"/>
          <p:cNvSpPr txBox="1"/>
          <p:nvPr/>
        </p:nvSpPr>
        <p:spPr>
          <a:xfrm>
            <a:off x="5975425" y="1440525"/>
            <a:ext cx="12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Final Model Evaluation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8" name="Google Shape;558;p62"/>
          <p:cNvSpPr/>
          <p:nvPr/>
        </p:nvSpPr>
        <p:spPr>
          <a:xfrm>
            <a:off x="7485650" y="2140800"/>
            <a:ext cx="988800" cy="8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2"/>
          <p:cNvSpPr txBox="1"/>
          <p:nvPr/>
        </p:nvSpPr>
        <p:spPr>
          <a:xfrm>
            <a:off x="7363250" y="1440525"/>
            <a:ext cx="12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Final Demo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60" name="Google Shape;560;p62"/>
          <p:cNvCxnSpPr/>
          <p:nvPr/>
        </p:nvCxnSpPr>
        <p:spPr>
          <a:xfrm>
            <a:off x="8697661" y="2385775"/>
            <a:ext cx="0" cy="72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62"/>
          <p:cNvSpPr txBox="1"/>
          <p:nvPr/>
        </p:nvSpPr>
        <p:spPr>
          <a:xfrm>
            <a:off x="8044575" y="3147775"/>
            <a:ext cx="12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Project Final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62" name="Google Shape;562;p62"/>
          <p:cNvCxnSpPr/>
          <p:nvPr/>
        </p:nvCxnSpPr>
        <p:spPr>
          <a:xfrm rot="5400000">
            <a:off x="2162200" y="2459025"/>
            <a:ext cx="1007100" cy="1368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62"/>
          <p:cNvCxnSpPr/>
          <p:nvPr/>
        </p:nvCxnSpPr>
        <p:spPr>
          <a:xfrm rot="-5400000" flipH="1">
            <a:off x="715950" y="2459025"/>
            <a:ext cx="1007100" cy="1368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62"/>
          <p:cNvSpPr/>
          <p:nvPr/>
        </p:nvSpPr>
        <p:spPr>
          <a:xfrm>
            <a:off x="2238850" y="2140800"/>
            <a:ext cx="988800" cy="861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2"/>
          <p:cNvSpPr txBox="1"/>
          <p:nvPr/>
        </p:nvSpPr>
        <p:spPr>
          <a:xfrm>
            <a:off x="881067" y="3692300"/>
            <a:ext cx="211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Semester 1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66" name="Google Shape;566;p62"/>
          <p:cNvCxnSpPr/>
          <p:nvPr/>
        </p:nvCxnSpPr>
        <p:spPr>
          <a:xfrm rot="5400000">
            <a:off x="4393988" y="2627975"/>
            <a:ext cx="1007100" cy="994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62"/>
          <p:cNvCxnSpPr/>
          <p:nvPr/>
        </p:nvCxnSpPr>
        <p:spPr>
          <a:xfrm rot="-5400000" flipH="1">
            <a:off x="3343600" y="2627975"/>
            <a:ext cx="1007100" cy="994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62"/>
          <p:cNvSpPr txBox="1"/>
          <p:nvPr/>
        </p:nvSpPr>
        <p:spPr>
          <a:xfrm>
            <a:off x="3601273" y="3674050"/>
            <a:ext cx="153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Semester 2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Sprint 1 and 2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69" name="Google Shape;569;p62"/>
          <p:cNvCxnSpPr/>
          <p:nvPr/>
        </p:nvCxnSpPr>
        <p:spPr>
          <a:xfrm rot="5400000">
            <a:off x="7391151" y="2322125"/>
            <a:ext cx="1007100" cy="1605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62"/>
          <p:cNvCxnSpPr/>
          <p:nvPr/>
        </p:nvCxnSpPr>
        <p:spPr>
          <a:xfrm rot="-5400000" flipH="1">
            <a:off x="5694051" y="2322125"/>
            <a:ext cx="1007100" cy="1605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62"/>
          <p:cNvSpPr txBox="1"/>
          <p:nvPr/>
        </p:nvSpPr>
        <p:spPr>
          <a:xfrm>
            <a:off x="5800498" y="3674050"/>
            <a:ext cx="248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Semester 2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Sprint 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2" name="Google Shape;572;p62"/>
          <p:cNvSpPr/>
          <p:nvPr/>
        </p:nvSpPr>
        <p:spPr>
          <a:xfrm>
            <a:off x="5394650" y="2331350"/>
            <a:ext cx="356700" cy="517200"/>
          </a:xfrm>
          <a:prstGeom prst="star4">
            <a:avLst>
              <a:gd name="adj" fmla="val 125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2"/>
          <p:cNvSpPr/>
          <p:nvPr/>
        </p:nvSpPr>
        <p:spPr>
          <a:xfrm rot="-5400000">
            <a:off x="4924050" y="3349525"/>
            <a:ext cx="131640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2"/>
          <p:cNvSpPr txBox="1"/>
          <p:nvPr/>
        </p:nvSpPr>
        <p:spPr>
          <a:xfrm>
            <a:off x="4897950" y="4016950"/>
            <a:ext cx="136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We are here</a:t>
            </a:r>
            <a:endParaRPr sz="16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569" name="Google Shape;569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 our project: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$97 per academic license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$400 in total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If we were a company: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$900 per commercial license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At least $3,600 for the 4 of us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0" name="Google Shape;570;p63"/>
          <p:cNvSpPr/>
          <p:nvPr/>
        </p:nvSpPr>
        <p:spPr>
          <a:xfrm>
            <a:off x="5340125" y="3425875"/>
            <a:ext cx="1371600" cy="9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License Cost</a:t>
            </a:r>
            <a:endParaRPr/>
          </a:p>
        </p:txBody>
      </p:sp>
      <p:sp>
        <p:nvSpPr>
          <p:cNvPr id="571" name="Google Shape;571;p63"/>
          <p:cNvSpPr/>
          <p:nvPr/>
        </p:nvSpPr>
        <p:spPr>
          <a:xfrm>
            <a:off x="6908275" y="-3889325"/>
            <a:ext cx="1371600" cy="822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License Cost</a:t>
            </a:r>
            <a:endParaRPr/>
          </a:p>
        </p:txBody>
      </p:sp>
      <p:sp>
        <p:nvSpPr>
          <p:cNvPr id="572" name="Google Shape;572;p63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pic>
        <p:nvPicPr>
          <p:cNvPr id="578" name="Google Shape;5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550" y="313200"/>
            <a:ext cx="4496125" cy="46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4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Shawn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85" name="Google Shape;58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Using the Agile process: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Revisit each model multiple times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Have consistent feedback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Constantly generating new requirements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Setting up recurring weekly meetings helped us greatly: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Task Delegation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Time Management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Recording Meetings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975" y="1153238"/>
            <a:ext cx="5052773" cy="28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5"/>
          <p:cNvSpPr txBox="1">
            <a:spLocks noGrp="1"/>
          </p:cNvSpPr>
          <p:nvPr>
            <p:ph type="body" idx="1"/>
          </p:nvPr>
        </p:nvSpPr>
        <p:spPr>
          <a:xfrm>
            <a:off x="5099088" y="3995413"/>
            <a:ext cx="329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Teams Meeting Recording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0" y="4718400"/>
            <a:ext cx="1369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Shawn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6"/>
          <p:cNvPicPr preferRelativeResize="0"/>
          <p:nvPr/>
        </p:nvPicPr>
        <p:blipFill rotWithShape="1">
          <a:blip r:embed="rId3">
            <a:alphaModFix/>
          </a:blip>
          <a:srcRect t="7813" b="78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6"/>
          <p:cNvSpPr txBox="1">
            <a:spLocks noGrp="1"/>
          </p:cNvSpPr>
          <p:nvPr>
            <p:ph type="title"/>
          </p:nvPr>
        </p:nvSpPr>
        <p:spPr>
          <a:xfrm>
            <a:off x="893238" y="272625"/>
            <a:ext cx="310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595" name="Google Shape;5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174" y="845325"/>
            <a:ext cx="1644426" cy="2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6"/>
          <p:cNvPicPr preferRelativeResize="0"/>
          <p:nvPr/>
        </p:nvPicPr>
        <p:blipFill rotWithShape="1">
          <a:blip r:embed="rId5">
            <a:alphaModFix/>
          </a:blip>
          <a:srcRect l="10682" t="13332" r="10366" b="13008"/>
          <a:stretch/>
        </p:blipFill>
        <p:spPr>
          <a:xfrm>
            <a:off x="2059313" y="1289950"/>
            <a:ext cx="776150" cy="7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Why Model-Based Systems Engineering?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“Document-based systems engineering sucks!” - Expert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684329" y="1768224"/>
            <a:ext cx="1322700" cy="186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Stakeholder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Needs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Document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738650" y="1660450"/>
            <a:ext cx="1277100" cy="172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Subsystem</a:t>
            </a:r>
            <a:endParaRPr b="1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Document</a:t>
            </a:r>
            <a:endParaRPr b="1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599870" y="2318192"/>
            <a:ext cx="1277100" cy="172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Subsystem Structural Design Document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884047" y="3274478"/>
            <a:ext cx="1277100" cy="172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Subsystem Behavioral Design Document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2581600" y="3274475"/>
            <a:ext cx="1322700" cy="172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Traceability</a:t>
            </a:r>
            <a:b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Document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514525" y="1529700"/>
            <a:ext cx="3800700" cy="352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837425" y="2110500"/>
            <a:ext cx="2530800" cy="2362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</a:t>
            </a:r>
            <a:endParaRPr sz="3000"/>
          </a:p>
        </p:txBody>
      </p:sp>
      <p:cxnSp>
        <p:nvCxnSpPr>
          <p:cNvPr id="135" name="Google Shape;135;p18"/>
          <p:cNvCxnSpPr>
            <a:stCxn id="133" idx="3"/>
            <a:endCxn id="134" idx="1"/>
          </p:cNvCxnSpPr>
          <p:nvPr/>
        </p:nvCxnSpPr>
        <p:spPr>
          <a:xfrm>
            <a:off x="4315225" y="3291750"/>
            <a:ext cx="1522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- System Overview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Define the Crewed Cislunar Station (CCS) using SysML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Perform detailed modeling on CCS avionics system</a:t>
            </a:r>
            <a:endParaRPr sz="2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Perform FMEA using the system model 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5158150" y="493388"/>
            <a:ext cx="4360400" cy="4156726"/>
            <a:chOff x="5158150" y="493388"/>
            <a:chExt cx="4360400" cy="4156726"/>
          </a:xfrm>
        </p:grpSpPr>
        <p:pic>
          <p:nvPicPr>
            <p:cNvPr id="143" name="Google Shape;143;p19"/>
            <p:cNvPicPr preferRelativeResize="0"/>
            <p:nvPr/>
          </p:nvPicPr>
          <p:blipFill rotWithShape="1">
            <a:blip r:embed="rId3">
              <a:alphaModFix/>
            </a:blip>
            <a:srcRect l="35371"/>
            <a:stretch/>
          </p:blipFill>
          <p:spPr>
            <a:xfrm>
              <a:off x="5158150" y="493388"/>
              <a:ext cx="4029801" cy="41567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" name="Google Shape;144;p19"/>
            <p:cNvGrpSpPr/>
            <p:nvPr/>
          </p:nvGrpSpPr>
          <p:grpSpPr>
            <a:xfrm>
              <a:off x="7779800" y="552034"/>
              <a:ext cx="1738750" cy="793029"/>
              <a:chOff x="7779800" y="552034"/>
              <a:chExt cx="1738750" cy="793029"/>
            </a:xfrm>
          </p:grpSpPr>
          <p:cxnSp>
            <p:nvCxnSpPr>
              <p:cNvPr id="145" name="Google Shape;145;p19"/>
              <p:cNvCxnSpPr/>
              <p:nvPr/>
            </p:nvCxnSpPr>
            <p:spPr>
              <a:xfrm flipH="1">
                <a:off x="7779800" y="1024063"/>
                <a:ext cx="213900" cy="321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46" name="Google Shape;146;p19"/>
              <p:cNvSpPr txBox="1"/>
              <p:nvPr/>
            </p:nvSpPr>
            <p:spPr>
              <a:xfrm>
                <a:off x="8059050" y="552034"/>
                <a:ext cx="1459500" cy="7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</a:rPr>
                  <a:t>Crewed Station</a:t>
                </a:r>
                <a:endParaRPr sz="18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47" name="Google Shape;147;p19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Luke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 amt="25000"/>
          </a:blip>
          <a:srcRect t="10655" b="46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/>
              <a:t>Design Considerations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l="11844" t="21854" r="11836" b="33562"/>
          <a:stretch/>
        </p:blipFill>
        <p:spPr>
          <a:xfrm>
            <a:off x="3290725" y="2571750"/>
            <a:ext cx="2562550" cy="7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42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Using SysML Language following INCOSE/OMG Standards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Following MagicGrid™ Framework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Local Modeling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cloud server for collaboration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450" y="2037850"/>
            <a:ext cx="1934850" cy="12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450" y="710729"/>
            <a:ext cx="1934850" cy="117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863" y="3624700"/>
            <a:ext cx="32214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0" y="4718400"/>
            <a:ext cx="791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Clay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On-screen Show (16:9)</PresentationFormat>
  <Paragraphs>314</Paragraphs>
  <Slides>54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Proxima Nova</vt:lpstr>
      <vt:lpstr>Arial</vt:lpstr>
      <vt:lpstr>Times New Roman</vt:lpstr>
      <vt:lpstr>Simple Dark</vt:lpstr>
      <vt:lpstr>MBSE Avionics System Capstone  Sprint 2 Demo</vt:lpstr>
      <vt:lpstr>Presentation Overview</vt:lpstr>
      <vt:lpstr>Introduction - Conceptual Problem</vt:lpstr>
      <vt:lpstr>Introduction - Conceptual Problem</vt:lpstr>
      <vt:lpstr>Introduction - Technical Problem</vt:lpstr>
      <vt:lpstr>Introduction - Why Model-Based Systems Engineering?</vt:lpstr>
      <vt:lpstr>Introduction - System Overview</vt:lpstr>
      <vt:lpstr>Design Considerations</vt:lpstr>
      <vt:lpstr>Design Considerations</vt:lpstr>
      <vt:lpstr>Design Considerations - MagicGrid™</vt:lpstr>
      <vt:lpstr>System Development Infrastructure</vt:lpstr>
      <vt:lpstr>Ancestor Merging</vt:lpstr>
      <vt:lpstr>System Architecture</vt:lpstr>
      <vt:lpstr>System Architecture - Scope of Conceptual Model</vt:lpstr>
      <vt:lpstr>System Architecture - Scope of Conceptual Model</vt:lpstr>
      <vt:lpstr>System Architecture - Scope of Conceptual Model</vt:lpstr>
      <vt:lpstr>Subsystem Design</vt:lpstr>
      <vt:lpstr>Problem Domain (Black Box)</vt:lpstr>
      <vt:lpstr>Sub-system - Stakeholder Needs</vt:lpstr>
      <vt:lpstr>Sub-system - Stakeholder Needs</vt:lpstr>
      <vt:lpstr>Sub-system - System Context</vt:lpstr>
      <vt:lpstr>Sub-system - System Context Diagram</vt:lpstr>
      <vt:lpstr>Sub-system - Context Diagram</vt:lpstr>
      <vt:lpstr>Sub-system - Use Cases</vt:lpstr>
      <vt:lpstr>Sub-system - Use Case Diagram</vt:lpstr>
      <vt:lpstr>Sub-system - Measures of Effectiveness</vt:lpstr>
      <vt:lpstr>Sub-system - MoEs</vt:lpstr>
      <vt:lpstr>Sub-system - MoEs</vt:lpstr>
      <vt:lpstr>Sub-system - MoEs</vt:lpstr>
      <vt:lpstr>Sub-system - MoEs</vt:lpstr>
      <vt:lpstr>Sub-system - MoEs</vt:lpstr>
      <vt:lpstr>Problem Domain (White Box)</vt:lpstr>
      <vt:lpstr>Sub-system - Functional Analysis</vt:lpstr>
      <vt:lpstr>PowerPoint Presentation</vt:lpstr>
      <vt:lpstr>PowerPoint Presentation</vt:lpstr>
      <vt:lpstr>PowerPoint Presentation</vt:lpstr>
      <vt:lpstr>Sub-system - Conceptual Subsystems</vt:lpstr>
      <vt:lpstr>Sub-system - Conceptual Subsystems</vt:lpstr>
      <vt:lpstr>Sub-system - Conceptual Subsystems</vt:lpstr>
      <vt:lpstr>Sub-system - Conceptual Components</vt:lpstr>
      <vt:lpstr>Project Live Demo</vt:lpstr>
      <vt:lpstr>Sub-system - Conceptual FMEA (Live Demonstration)</vt:lpstr>
      <vt:lpstr>Sub-system - Conceptual FMEA</vt:lpstr>
      <vt:lpstr>PowerPoint Presentation</vt:lpstr>
      <vt:lpstr>Traceability Example</vt:lpstr>
      <vt:lpstr>Project Process</vt:lpstr>
      <vt:lpstr>Project Timeline</vt:lpstr>
      <vt:lpstr>Project Timeline</vt:lpstr>
      <vt:lpstr>Project Timeline</vt:lpstr>
      <vt:lpstr>Project Timeline and Semester Milestones</vt:lpstr>
      <vt:lpstr>Budget</vt:lpstr>
      <vt:lpstr>Budget</vt:lpstr>
      <vt:lpstr>Lessons Learned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MBSE Avionics System Capstone  Sprint 2 Demo</dc:title>
  <cp:lastModifiedBy>Newcomb, Luke A.</cp:lastModifiedBy>
  <cp:revision>1</cp:revision>
  <dcterms:modified xsi:type="dcterms:W3CDTF">2024-03-05T19:56:30Z</dcterms:modified>
</cp:coreProperties>
</file>